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2" r:id="rId5"/>
    <p:sldId id="263" r:id="rId6"/>
    <p:sldId id="264" r:id="rId7"/>
    <p:sldId id="265" r:id="rId8"/>
    <p:sldId id="266" r:id="rId9"/>
    <p:sldId id="267" r:id="rId10"/>
    <p:sldId id="259"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lapértelmezett szakasz" id="{961E5CA7-6D2E-45CC-B82E-02D845FCF95F}">
          <p14:sldIdLst>
            <p14:sldId id="256"/>
            <p14:sldId id="257"/>
            <p14:sldId id="258"/>
            <p14:sldId id="262"/>
            <p14:sldId id="263"/>
            <p14:sldId id="264"/>
            <p14:sldId id="265"/>
            <p14:sldId id="266"/>
            <p14:sldId id="267"/>
            <p14:sldId id="259"/>
            <p14:sldId id="261"/>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lla István" initials="BI" lastIdx="1" clrIdx="0">
    <p:extLst>
      <p:ext uri="{19B8F6BF-5375-455C-9EA6-DF929625EA0E}">
        <p15:presenceInfo xmlns:p15="http://schemas.microsoft.com/office/powerpoint/2012/main" userId="S-1-5-21-42929814-2529582117-2125106588-172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4-28T11:26:45.573" idx="1">
    <p:pos x="10" y="10"/>
    <p:text/>
    <p:extLst>
      <p:ext uri="{C676402C-5697-4E1C-873F-D02D1690AC5C}">
        <p15:threadingInfo xmlns:p15="http://schemas.microsoft.com/office/powerpoint/2012/main" timeZoneBias="-120"/>
      </p:ext>
    </p:extLst>
  </p:cm>
</p:cmLst>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Címdia">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hu-HU"/>
              <a:t>Mintacím szerkesztése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u-HU"/>
              <a:t>Kattintson ide az alcím mintájának szerkesztéséhez</a:t>
            </a:r>
            <a:endParaRPr lang="en-US" dirty="0"/>
          </a:p>
        </p:txBody>
      </p:sp>
      <p:sp>
        <p:nvSpPr>
          <p:cNvPr id="4" name="Date Placeholder 3"/>
          <p:cNvSpPr>
            <a:spLocks noGrp="1"/>
          </p:cNvSpPr>
          <p:nvPr>
            <p:ph type="dt" sz="half" idx="10"/>
          </p:nvPr>
        </p:nvSpPr>
        <p:spPr/>
        <p:txBody>
          <a:bodyPr/>
          <a:lstStyle/>
          <a:p>
            <a:fld id="{EE1C0A2A-3F10-4019-8F44-369F3DF68455}" type="datetimeFigureOut">
              <a:rPr lang="hu-HU" smtClean="0"/>
              <a:t>2023. 04. 28.</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1663434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ámakép képaláírással">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hu-HU"/>
              <a:t>Mintacím szerkesztése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u-HU"/>
              <a:t>Kép beszúrásához kattintson az ikonra</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895069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ím és képaláírás">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4274710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Idézet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hu-HU"/>
              <a:t>Mintacím szerkesztése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556403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évkártya">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hu-HU"/>
              <a:t>Mintacím szerkesztése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22621818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hasáb">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hu-HU"/>
              <a:t>Mintacím szerkesztése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EE1C0A2A-3F10-4019-8F44-369F3DF68455}" type="datetimeFigureOut">
              <a:rPr lang="hu-HU" smtClean="0"/>
              <a:t>2023. 04. 28.</a:t>
            </a:fld>
            <a:endParaRPr lang="hu-HU"/>
          </a:p>
        </p:txBody>
      </p:sp>
      <p:sp>
        <p:nvSpPr>
          <p:cNvPr id="4" name="Footer Placeholder 3"/>
          <p:cNvSpPr>
            <a:spLocks noGrp="1"/>
          </p:cNvSpPr>
          <p:nvPr>
            <p:ph type="ftr" sz="quarter" idx="11"/>
          </p:nvPr>
        </p:nvSpPr>
        <p:spPr/>
        <p:txBody>
          <a:bodyPr/>
          <a:lstStyle/>
          <a:p>
            <a:endParaRPr lang="hu-HU"/>
          </a:p>
        </p:txBody>
      </p:sp>
      <p:sp>
        <p:nvSpPr>
          <p:cNvPr id="5" name="Slide Number Placeholder 4"/>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37777891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képhasáb">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hu-HU"/>
              <a:t>Mintacím szerkesztése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3" name="Date Placeholder 2"/>
          <p:cNvSpPr>
            <a:spLocks noGrp="1"/>
          </p:cNvSpPr>
          <p:nvPr>
            <p:ph type="dt" sz="half" idx="10"/>
          </p:nvPr>
        </p:nvSpPr>
        <p:spPr/>
        <p:txBody>
          <a:bodyPr/>
          <a:lstStyle/>
          <a:p>
            <a:fld id="{EE1C0A2A-3F10-4019-8F44-369F3DF68455}" type="datetimeFigureOut">
              <a:rPr lang="hu-HU" smtClean="0"/>
              <a:t>2023. 04. 28.</a:t>
            </a:fld>
            <a:endParaRPr lang="hu-HU"/>
          </a:p>
        </p:txBody>
      </p:sp>
      <p:sp>
        <p:nvSpPr>
          <p:cNvPr id="4" name="Footer Placeholder 3"/>
          <p:cNvSpPr>
            <a:spLocks noGrp="1"/>
          </p:cNvSpPr>
          <p:nvPr>
            <p:ph type="ftr" sz="quarter" idx="11"/>
          </p:nvPr>
        </p:nvSpPr>
        <p:spPr/>
        <p:txBody>
          <a:bodyPr/>
          <a:lstStyle/>
          <a:p>
            <a:endParaRPr lang="hu-HU"/>
          </a:p>
        </p:txBody>
      </p:sp>
      <p:sp>
        <p:nvSpPr>
          <p:cNvPr id="5" name="Slide Number Placeholder 4"/>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760191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Cím és függőleges szöve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Vertical Text Placeholder 2"/>
          <p:cNvSpPr>
            <a:spLocks noGrp="1"/>
          </p:cNvSpPr>
          <p:nvPr>
            <p:ph type="body" orient="vert" idx="1"/>
          </p:nvPr>
        </p:nvSpPr>
        <p:spPr/>
        <p:txBody>
          <a:bodyPr vert="eaVert" ancho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EE1C0A2A-3F10-4019-8F44-369F3DF68455}" type="datetimeFigureOut">
              <a:rPr lang="hu-HU" smtClean="0"/>
              <a:t>2023. 04. 28.</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8097686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Függőleges cím és szöve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hu-HU"/>
              <a:t>Mintacím szerkesztése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EE1C0A2A-3F10-4019-8F44-369F3DF68455}" type="datetimeFigureOut">
              <a:rPr lang="hu-HU" smtClean="0"/>
              <a:t>2023. 04. 28.</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2180374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ím és tartal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idx="1"/>
          </p:nvPr>
        </p:nvSpPr>
        <p:spPr/>
        <p:txBody>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10"/>
          </p:nvPr>
        </p:nvSpPr>
        <p:spPr/>
        <p:txBody>
          <a:bodyPr/>
          <a:lstStyle/>
          <a:p>
            <a:fld id="{EE1C0A2A-3F10-4019-8F44-369F3DF68455}" type="datetimeFigureOut">
              <a:rPr lang="hu-HU" smtClean="0"/>
              <a:t>2023. 04. 28.</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3309940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zakaszfejléc">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hu-HU"/>
              <a:t>Mintacím szerkesztése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u-HU"/>
              <a:t>Mintaszöveg szerkesztése</a:t>
            </a:r>
          </a:p>
        </p:txBody>
      </p:sp>
      <p:sp>
        <p:nvSpPr>
          <p:cNvPr id="4" name="Date Placeholder 3"/>
          <p:cNvSpPr>
            <a:spLocks noGrp="1"/>
          </p:cNvSpPr>
          <p:nvPr>
            <p:ph type="dt" sz="half" idx="10"/>
          </p:nvPr>
        </p:nvSpPr>
        <p:spPr/>
        <p:txBody>
          <a:bodyPr/>
          <a:lstStyle/>
          <a:p>
            <a:fld id="{EE1C0A2A-3F10-4019-8F44-369F3DF68455}" type="datetimeFigureOut">
              <a:rPr lang="hu-HU" smtClean="0"/>
              <a:t>2023. 04. 28.</a:t>
            </a:fld>
            <a:endParaRPr lang="hu-HU"/>
          </a:p>
        </p:txBody>
      </p:sp>
      <p:sp>
        <p:nvSpPr>
          <p:cNvPr id="5" name="Footer Placeholder 4"/>
          <p:cNvSpPr>
            <a:spLocks noGrp="1"/>
          </p:cNvSpPr>
          <p:nvPr>
            <p:ph type="ftr" sz="quarter" idx="11"/>
          </p:nvPr>
        </p:nvSpPr>
        <p:spPr/>
        <p:txBody>
          <a:bodyPr/>
          <a:lstStyle/>
          <a:p>
            <a:endParaRPr lang="hu-HU"/>
          </a:p>
        </p:txBody>
      </p:sp>
      <p:sp>
        <p:nvSpPr>
          <p:cNvPr id="6" name="Slide Number Placeholder 5"/>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2404070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tartalomrész">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3495951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Összehasonlítás">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hu-HU"/>
              <a:t>Mintacím szerkesztése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u-HU"/>
              <a:t>Mintaszöveg szerkesztése</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7" name="Date Placeholder 6"/>
          <p:cNvSpPr>
            <a:spLocks noGrp="1"/>
          </p:cNvSpPr>
          <p:nvPr>
            <p:ph type="dt" sz="half" idx="10"/>
          </p:nvPr>
        </p:nvSpPr>
        <p:spPr/>
        <p:txBody>
          <a:bodyPr/>
          <a:lstStyle/>
          <a:p>
            <a:fld id="{EE1C0A2A-3F10-4019-8F44-369F3DF68455}" type="datetimeFigureOut">
              <a:rPr lang="hu-HU" smtClean="0"/>
              <a:t>2023. 04. 28.</a:t>
            </a:fld>
            <a:endParaRPr lang="hu-HU"/>
          </a:p>
        </p:txBody>
      </p:sp>
      <p:sp>
        <p:nvSpPr>
          <p:cNvPr id="8" name="Footer Placeholder 7"/>
          <p:cNvSpPr>
            <a:spLocks noGrp="1"/>
          </p:cNvSpPr>
          <p:nvPr>
            <p:ph type="ftr" sz="quarter" idx="11"/>
          </p:nvPr>
        </p:nvSpPr>
        <p:spPr/>
        <p:txBody>
          <a:bodyPr/>
          <a:lstStyle/>
          <a:p>
            <a:endParaRPr lang="hu-HU"/>
          </a:p>
        </p:txBody>
      </p:sp>
      <p:sp>
        <p:nvSpPr>
          <p:cNvPr id="9" name="Slide Number Placeholder 8"/>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2125012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sak cí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u-HU"/>
              <a:t>Mintacím szerkesztése</a:t>
            </a:r>
            <a:endParaRPr lang="en-US" dirty="0"/>
          </a:p>
        </p:txBody>
      </p:sp>
      <p:sp>
        <p:nvSpPr>
          <p:cNvPr id="3" name="Date Placeholder 2"/>
          <p:cNvSpPr>
            <a:spLocks noGrp="1"/>
          </p:cNvSpPr>
          <p:nvPr>
            <p:ph type="dt" sz="half" idx="10"/>
          </p:nvPr>
        </p:nvSpPr>
        <p:spPr/>
        <p:txBody>
          <a:bodyPr/>
          <a:lstStyle/>
          <a:p>
            <a:fld id="{EE1C0A2A-3F10-4019-8F44-369F3DF68455}" type="datetimeFigureOut">
              <a:rPr lang="hu-HU" smtClean="0"/>
              <a:t>2023. 04. 28.</a:t>
            </a:fld>
            <a:endParaRPr lang="hu-HU"/>
          </a:p>
        </p:txBody>
      </p:sp>
      <p:sp>
        <p:nvSpPr>
          <p:cNvPr id="4" name="Footer Placeholder 3"/>
          <p:cNvSpPr>
            <a:spLocks noGrp="1"/>
          </p:cNvSpPr>
          <p:nvPr>
            <p:ph type="ftr" sz="quarter" idx="11"/>
          </p:nvPr>
        </p:nvSpPr>
        <p:spPr/>
        <p:txBody>
          <a:bodyPr/>
          <a:lstStyle/>
          <a:p>
            <a:endParaRPr lang="hu-HU"/>
          </a:p>
        </p:txBody>
      </p:sp>
      <p:sp>
        <p:nvSpPr>
          <p:cNvPr id="5" name="Slide Number Placeholder 4"/>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3790568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Üres">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1C0A2A-3F10-4019-8F44-369F3DF68455}" type="datetimeFigureOut">
              <a:rPr lang="hu-HU" smtClean="0"/>
              <a:t>2023. 04. 28.</a:t>
            </a:fld>
            <a:endParaRPr lang="hu-HU"/>
          </a:p>
        </p:txBody>
      </p:sp>
      <p:sp>
        <p:nvSpPr>
          <p:cNvPr id="3" name="Footer Placeholder 2"/>
          <p:cNvSpPr>
            <a:spLocks noGrp="1"/>
          </p:cNvSpPr>
          <p:nvPr>
            <p:ph type="ftr" sz="quarter" idx="11"/>
          </p:nvPr>
        </p:nvSpPr>
        <p:spPr/>
        <p:txBody>
          <a:bodyPr/>
          <a:lstStyle/>
          <a:p>
            <a:endParaRPr lang="hu-HU"/>
          </a:p>
        </p:txBody>
      </p:sp>
      <p:sp>
        <p:nvSpPr>
          <p:cNvPr id="4" name="Slide Number Placeholder 3"/>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20227910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artalomrész képaláírással">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hu-HU"/>
              <a:t>Mintacím szerkesztése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442757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Kép képaláírással">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hu-HU"/>
              <a:t>Mintacím szerkesztése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u-HU"/>
              <a:t>Kép beszúrásához kattintson az ikonra</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u-HU"/>
              <a:t>Mintaszöveg szerkesztése</a:t>
            </a:r>
          </a:p>
        </p:txBody>
      </p:sp>
      <p:sp>
        <p:nvSpPr>
          <p:cNvPr id="5" name="Date Placeholder 4"/>
          <p:cNvSpPr>
            <a:spLocks noGrp="1"/>
          </p:cNvSpPr>
          <p:nvPr>
            <p:ph type="dt" sz="half" idx="10"/>
          </p:nvPr>
        </p:nvSpPr>
        <p:spPr/>
        <p:txBody>
          <a:bodyPr/>
          <a:lstStyle/>
          <a:p>
            <a:fld id="{EE1C0A2A-3F10-4019-8F44-369F3DF68455}" type="datetimeFigureOut">
              <a:rPr lang="hu-HU" smtClean="0"/>
              <a:t>2023. 04. 28.</a:t>
            </a:fld>
            <a:endParaRPr lang="hu-HU"/>
          </a:p>
        </p:txBody>
      </p:sp>
      <p:sp>
        <p:nvSpPr>
          <p:cNvPr id="6" name="Footer Placeholder 5"/>
          <p:cNvSpPr>
            <a:spLocks noGrp="1"/>
          </p:cNvSpPr>
          <p:nvPr>
            <p:ph type="ftr" sz="quarter" idx="11"/>
          </p:nvPr>
        </p:nvSpPr>
        <p:spPr/>
        <p:txBody>
          <a:bodyPr/>
          <a:lstStyle/>
          <a:p>
            <a:endParaRPr lang="hu-HU"/>
          </a:p>
        </p:txBody>
      </p:sp>
      <p:sp>
        <p:nvSpPr>
          <p:cNvPr id="7" name="Slide Number Placeholder 6"/>
          <p:cNvSpPr>
            <a:spLocks noGrp="1"/>
          </p:cNvSpPr>
          <p:nvPr>
            <p:ph type="sldNum" sz="quarter" idx="12"/>
          </p:nvPr>
        </p:nvSpPr>
        <p:spPr/>
        <p:txBody>
          <a:bodyPr/>
          <a:lstStyle/>
          <a:p>
            <a:fld id="{9A365477-E07E-4D6F-8E64-1A345A92D660}" type="slidenum">
              <a:rPr lang="hu-HU" smtClean="0"/>
              <a:t>‹#›</a:t>
            </a:fld>
            <a:endParaRPr lang="hu-HU"/>
          </a:p>
        </p:txBody>
      </p:sp>
    </p:spTree>
    <p:extLst>
      <p:ext uri="{BB962C8B-B14F-4D97-AF65-F5344CB8AC3E}">
        <p14:creationId xmlns:p14="http://schemas.microsoft.com/office/powerpoint/2010/main" val="3970120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hu-HU"/>
              <a:t>Mintacím szerkesztése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hu-HU"/>
              <a:t>Mintaszöveg szerkesztése</a:t>
            </a:r>
          </a:p>
          <a:p>
            <a:pPr lvl="1"/>
            <a:r>
              <a:rPr lang="hu-HU"/>
              <a:t>Második szint</a:t>
            </a:r>
          </a:p>
          <a:p>
            <a:pPr lvl="2"/>
            <a:r>
              <a:rPr lang="hu-HU"/>
              <a:t>Harmadik szint</a:t>
            </a:r>
          </a:p>
          <a:p>
            <a:pPr lvl="3"/>
            <a:r>
              <a:rPr lang="hu-HU"/>
              <a:t>Negyedik szint</a:t>
            </a:r>
          </a:p>
          <a:p>
            <a:pPr lvl="4"/>
            <a:r>
              <a:rPr lang="hu-HU"/>
              <a:t>Ötödik szint</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EE1C0A2A-3F10-4019-8F44-369F3DF68455}" type="datetimeFigureOut">
              <a:rPr lang="hu-HU" smtClean="0"/>
              <a:t>2023. 04. 28.</a:t>
            </a:fld>
            <a:endParaRPr lang="hu-HU"/>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hu-HU"/>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9A365477-E07E-4D6F-8E64-1A345A92D660}" type="slidenum">
              <a:rPr lang="hu-HU" smtClean="0"/>
              <a:t>‹#›</a:t>
            </a:fld>
            <a:endParaRPr lang="hu-HU"/>
          </a:p>
        </p:txBody>
      </p:sp>
    </p:spTree>
    <p:extLst>
      <p:ext uri="{BB962C8B-B14F-4D97-AF65-F5344CB8AC3E}">
        <p14:creationId xmlns:p14="http://schemas.microsoft.com/office/powerpoint/2010/main" val="270889057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ím 1">
            <a:extLst>
              <a:ext uri="{FF2B5EF4-FFF2-40B4-BE49-F238E27FC236}">
                <a16:creationId xmlns:a16="http://schemas.microsoft.com/office/drawing/2014/main" id="{19B265A0-2311-471E-8BCA-236B37FF13A1}"/>
              </a:ext>
            </a:extLst>
          </p:cNvPr>
          <p:cNvSpPr txBox="1">
            <a:spLocks/>
          </p:cNvSpPr>
          <p:nvPr/>
        </p:nvSpPr>
        <p:spPr>
          <a:xfrm>
            <a:off x="1115234" y="1487210"/>
            <a:ext cx="9961532" cy="3200400"/>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hu-HU" sz="5400" dirty="0" err="1"/>
              <a:t>Oinos</a:t>
            </a:r>
            <a:r>
              <a:rPr lang="hu-HU" sz="5400" dirty="0"/>
              <a:t> </a:t>
            </a:r>
            <a:r>
              <a:rPr lang="hu-HU" sz="5400" dirty="0" err="1"/>
              <a:t>Fast</a:t>
            </a:r>
            <a:r>
              <a:rPr lang="hu-HU" sz="5400" dirty="0"/>
              <a:t> </a:t>
            </a:r>
            <a:r>
              <a:rPr lang="hu-HU" sz="5400" dirty="0" err="1"/>
              <a:t>Food</a:t>
            </a:r>
            <a:r>
              <a:rPr lang="hu-HU" sz="5400" dirty="0"/>
              <a:t> &amp; </a:t>
            </a:r>
            <a:r>
              <a:rPr lang="hu-HU" sz="5400" dirty="0" err="1"/>
              <a:t>Fine</a:t>
            </a:r>
            <a:r>
              <a:rPr lang="hu-HU" sz="5400" dirty="0"/>
              <a:t> dining</a:t>
            </a:r>
          </a:p>
        </p:txBody>
      </p:sp>
      <p:pic>
        <p:nvPicPr>
          <p:cNvPr id="5" name="Ábra 4">
            <a:extLst>
              <a:ext uri="{FF2B5EF4-FFF2-40B4-BE49-F238E27FC236}">
                <a16:creationId xmlns:a16="http://schemas.microsoft.com/office/drawing/2014/main" id="{0DDD721E-BE96-4467-89C3-9E36BC02933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191000" y="857250"/>
            <a:ext cx="3810000" cy="2571750"/>
          </a:xfrm>
          <a:prstGeom prst="rect">
            <a:avLst/>
          </a:prstGeom>
        </p:spPr>
      </p:pic>
      <p:sp>
        <p:nvSpPr>
          <p:cNvPr id="6" name="Szövegdoboz 5">
            <a:extLst>
              <a:ext uri="{FF2B5EF4-FFF2-40B4-BE49-F238E27FC236}">
                <a16:creationId xmlns:a16="http://schemas.microsoft.com/office/drawing/2014/main" id="{8977D3D4-E330-4E8B-9A0B-7A95C49703AF}"/>
              </a:ext>
            </a:extLst>
          </p:cNvPr>
          <p:cNvSpPr txBox="1"/>
          <p:nvPr/>
        </p:nvSpPr>
        <p:spPr>
          <a:xfrm>
            <a:off x="3805148" y="5001458"/>
            <a:ext cx="4581703" cy="369332"/>
          </a:xfrm>
          <a:prstGeom prst="rect">
            <a:avLst/>
          </a:prstGeom>
          <a:noFill/>
        </p:spPr>
        <p:txBody>
          <a:bodyPr wrap="none" rtlCol="0">
            <a:spAutoFit/>
          </a:bodyPr>
          <a:lstStyle/>
          <a:p>
            <a:r>
              <a:rPr lang="hu-HU" dirty="0" err="1"/>
              <a:t>Made</a:t>
            </a:r>
            <a:r>
              <a:rPr lang="hu-HU" dirty="0"/>
              <a:t> </a:t>
            </a:r>
            <a:r>
              <a:rPr lang="hu-HU" dirty="0" err="1"/>
              <a:t>by</a:t>
            </a:r>
            <a:r>
              <a:rPr lang="hu-HU" dirty="0"/>
              <a:t>: István Balla &amp; Ádám Ákos Racskó</a:t>
            </a:r>
          </a:p>
        </p:txBody>
      </p:sp>
    </p:spTree>
    <p:extLst>
      <p:ext uri="{BB962C8B-B14F-4D97-AF65-F5344CB8AC3E}">
        <p14:creationId xmlns:p14="http://schemas.microsoft.com/office/powerpoint/2010/main" val="2650557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91CF0493-2AFB-4105-9713-0C5BE1A4636B}"/>
              </a:ext>
            </a:extLst>
          </p:cNvPr>
          <p:cNvSpPr>
            <a:spLocks noGrp="1"/>
          </p:cNvSpPr>
          <p:nvPr>
            <p:ph type="title"/>
          </p:nvPr>
        </p:nvSpPr>
        <p:spPr>
          <a:xfrm>
            <a:off x="913795" y="217753"/>
            <a:ext cx="10353762" cy="970450"/>
          </a:xfrm>
        </p:spPr>
        <p:txBody>
          <a:bodyPr/>
          <a:lstStyle/>
          <a:p>
            <a:r>
              <a:rPr lang="hu-HU" dirty="0" err="1">
                <a:effectLst/>
              </a:rPr>
              <a:t>Technical</a:t>
            </a:r>
            <a:r>
              <a:rPr lang="hu-HU" dirty="0">
                <a:effectLst/>
              </a:rPr>
              <a:t> </a:t>
            </a:r>
            <a:r>
              <a:rPr lang="hu-HU" dirty="0" err="1">
                <a:effectLst/>
              </a:rPr>
              <a:t>Implementation</a:t>
            </a:r>
            <a:endParaRPr lang="hu-HU" dirty="0"/>
          </a:p>
        </p:txBody>
      </p:sp>
      <p:sp>
        <p:nvSpPr>
          <p:cNvPr id="3" name="Tartalom helye 2">
            <a:extLst>
              <a:ext uri="{FF2B5EF4-FFF2-40B4-BE49-F238E27FC236}">
                <a16:creationId xmlns:a16="http://schemas.microsoft.com/office/drawing/2014/main" id="{9ABA73CB-2E42-4E2A-8EBB-9CB70FC56BF6}"/>
              </a:ext>
            </a:extLst>
          </p:cNvPr>
          <p:cNvSpPr>
            <a:spLocks noGrp="1"/>
          </p:cNvSpPr>
          <p:nvPr>
            <p:ph idx="1"/>
          </p:nvPr>
        </p:nvSpPr>
        <p:spPr/>
        <p:txBody>
          <a:bodyPr/>
          <a:lstStyle/>
          <a:p>
            <a:pPr algn="just"/>
            <a:r>
              <a:rPr lang="en-US" dirty="0">
                <a:effectLst/>
              </a:rPr>
              <a:t>Our project was a group effort that required collaboration and coordination to ensure that each aspect of the software</a:t>
            </a:r>
            <a:r>
              <a:rPr lang="hu-HU" dirty="0">
                <a:effectLst/>
              </a:rPr>
              <a:t>/web</a:t>
            </a:r>
            <a:r>
              <a:rPr lang="en-US" dirty="0">
                <a:effectLst/>
              </a:rPr>
              <a:t> was designed and implemented correctly.</a:t>
            </a:r>
          </a:p>
          <a:p>
            <a:pPr algn="just"/>
            <a:r>
              <a:rPr lang="en-US" dirty="0">
                <a:effectLst/>
              </a:rPr>
              <a:t>We used Trello to organize tasks and deadlines, </a:t>
            </a:r>
            <a:r>
              <a:rPr lang="en-US" dirty="0" err="1">
                <a:effectLst/>
              </a:rPr>
              <a:t>Figma</a:t>
            </a:r>
            <a:r>
              <a:rPr lang="en-US" dirty="0">
                <a:effectLst/>
              </a:rPr>
              <a:t> for design mockups, Git for version control</a:t>
            </a:r>
            <a:r>
              <a:rPr lang="hu-HU" dirty="0">
                <a:effectLst/>
              </a:rPr>
              <a:t> and </a:t>
            </a:r>
            <a:r>
              <a:rPr lang="hu-HU" dirty="0" err="1">
                <a:effectLst/>
              </a:rPr>
              <a:t>Discord</a:t>
            </a:r>
            <a:r>
              <a:rPr lang="hu-HU" dirty="0">
                <a:effectLst/>
              </a:rPr>
              <a:t> </a:t>
            </a:r>
            <a:r>
              <a:rPr lang="en-US" dirty="0">
                <a:effectLst/>
              </a:rPr>
              <a:t>to communicate and coordinate with team members.</a:t>
            </a:r>
          </a:p>
          <a:p>
            <a:pPr algn="just"/>
            <a:r>
              <a:rPr lang="en-US" dirty="0">
                <a:effectLst/>
              </a:rPr>
              <a:t>Our software incorporates an SQL database to store customer data and order history</a:t>
            </a:r>
            <a:r>
              <a:rPr lang="hu-HU" dirty="0">
                <a:effectLst/>
              </a:rPr>
              <a:t>, and </a:t>
            </a:r>
            <a:r>
              <a:rPr lang="hu-HU" dirty="0" err="1">
                <a:effectLst/>
              </a:rPr>
              <a:t>every</a:t>
            </a:r>
            <a:r>
              <a:rPr lang="hu-HU" dirty="0">
                <a:effectLst/>
              </a:rPr>
              <a:t> </a:t>
            </a:r>
            <a:r>
              <a:rPr lang="hu-HU" dirty="0" err="1">
                <a:effectLst/>
              </a:rPr>
              <a:t>other</a:t>
            </a:r>
            <a:r>
              <a:rPr lang="hu-HU" dirty="0">
                <a:effectLst/>
              </a:rPr>
              <a:t> </a:t>
            </a:r>
            <a:r>
              <a:rPr lang="hu-HU" dirty="0" err="1">
                <a:effectLst/>
              </a:rPr>
              <a:t>component</a:t>
            </a:r>
            <a:r>
              <a:rPr lang="hu-HU" dirty="0">
                <a:effectLst/>
              </a:rPr>
              <a:t> in </a:t>
            </a:r>
            <a:r>
              <a:rPr lang="hu-HU" dirty="0" err="1">
                <a:effectLst/>
              </a:rPr>
              <a:t>the</a:t>
            </a:r>
            <a:r>
              <a:rPr lang="hu-HU" dirty="0">
                <a:effectLst/>
              </a:rPr>
              <a:t> </a:t>
            </a:r>
            <a:r>
              <a:rPr lang="hu-HU" dirty="0" err="1">
                <a:effectLst/>
              </a:rPr>
              <a:t>database</a:t>
            </a:r>
            <a:r>
              <a:rPr lang="hu-HU" dirty="0">
                <a:effectLst/>
              </a:rPr>
              <a:t> </a:t>
            </a:r>
            <a:r>
              <a:rPr lang="en-US" dirty="0">
                <a:effectLst/>
              </a:rPr>
              <a:t>and we made sure to compress images and ensure that all icons and graphics were legally sourced.</a:t>
            </a:r>
          </a:p>
          <a:p>
            <a:pPr algn="just"/>
            <a:endParaRPr lang="hu-HU" dirty="0"/>
          </a:p>
        </p:txBody>
      </p:sp>
      <p:pic>
        <p:nvPicPr>
          <p:cNvPr id="4" name="Ábra 3">
            <a:extLst>
              <a:ext uri="{FF2B5EF4-FFF2-40B4-BE49-F238E27FC236}">
                <a16:creationId xmlns:a16="http://schemas.microsoft.com/office/drawing/2014/main" id="{3CE3EF1B-0D48-4628-B8D7-ADD8EA8EEBB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815" y="124374"/>
            <a:ext cx="1576043" cy="1063829"/>
          </a:xfrm>
          <a:prstGeom prst="rect">
            <a:avLst/>
          </a:prstGeom>
        </p:spPr>
      </p:pic>
    </p:spTree>
    <p:extLst>
      <p:ext uri="{BB962C8B-B14F-4D97-AF65-F5344CB8AC3E}">
        <p14:creationId xmlns:p14="http://schemas.microsoft.com/office/powerpoint/2010/main" val="29284538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B3EE266E-8EAA-49A4-8188-80508B042FB6}"/>
              </a:ext>
            </a:extLst>
          </p:cNvPr>
          <p:cNvSpPr>
            <a:spLocks noGrp="1"/>
          </p:cNvSpPr>
          <p:nvPr>
            <p:ph type="title"/>
          </p:nvPr>
        </p:nvSpPr>
        <p:spPr>
          <a:xfrm>
            <a:off x="1712465" y="143039"/>
            <a:ext cx="10353762" cy="970450"/>
          </a:xfrm>
        </p:spPr>
        <p:txBody>
          <a:bodyPr/>
          <a:lstStyle/>
          <a:p>
            <a:r>
              <a:rPr lang="hu-HU" dirty="0" err="1">
                <a:effectLst/>
              </a:rPr>
              <a:t>Future</a:t>
            </a:r>
            <a:r>
              <a:rPr lang="hu-HU" dirty="0">
                <a:effectLst/>
              </a:rPr>
              <a:t> </a:t>
            </a:r>
            <a:r>
              <a:rPr lang="hu-HU" dirty="0" err="1">
                <a:effectLst/>
              </a:rPr>
              <a:t>Development</a:t>
            </a:r>
            <a:endParaRPr lang="hu-HU" dirty="0"/>
          </a:p>
        </p:txBody>
      </p:sp>
      <p:sp>
        <p:nvSpPr>
          <p:cNvPr id="3" name="Tartalom helye 2">
            <a:extLst>
              <a:ext uri="{FF2B5EF4-FFF2-40B4-BE49-F238E27FC236}">
                <a16:creationId xmlns:a16="http://schemas.microsoft.com/office/drawing/2014/main" id="{6F9F1AD7-34D0-41B9-A9B5-430BE71851AC}"/>
              </a:ext>
            </a:extLst>
          </p:cNvPr>
          <p:cNvSpPr>
            <a:spLocks noGrp="1"/>
          </p:cNvSpPr>
          <p:nvPr>
            <p:ph idx="1"/>
          </p:nvPr>
        </p:nvSpPr>
        <p:spPr/>
        <p:txBody>
          <a:bodyPr/>
          <a:lstStyle/>
          <a:p>
            <a:pPr algn="just"/>
            <a:r>
              <a:rPr lang="en-US" dirty="0">
                <a:effectLst/>
              </a:rPr>
              <a:t>In the future, we plan to add additional features to our software, such as the ability to schedule pickup times and track</a:t>
            </a:r>
            <a:r>
              <a:rPr lang="hu-HU" dirty="0">
                <a:effectLst/>
              </a:rPr>
              <a:t> </a:t>
            </a:r>
            <a:r>
              <a:rPr lang="hu-HU" dirty="0" err="1">
                <a:effectLst/>
              </a:rPr>
              <a:t>the</a:t>
            </a:r>
            <a:r>
              <a:rPr lang="hu-HU" dirty="0">
                <a:effectLst/>
              </a:rPr>
              <a:t> </a:t>
            </a:r>
            <a:r>
              <a:rPr lang="hu-HU" dirty="0" err="1">
                <a:effectLst/>
              </a:rPr>
              <a:t>exact</a:t>
            </a:r>
            <a:r>
              <a:rPr lang="en-US" dirty="0">
                <a:effectLst/>
              </a:rPr>
              <a:t> delivery status.</a:t>
            </a:r>
          </a:p>
          <a:p>
            <a:pPr algn="just"/>
            <a:r>
              <a:rPr lang="en-US" dirty="0">
                <a:effectLst/>
              </a:rPr>
              <a:t>We also hope to improve the user interface and make the ordering process even more streamlined and efficient.</a:t>
            </a:r>
          </a:p>
          <a:p>
            <a:pPr algn="just"/>
            <a:r>
              <a:rPr lang="en-US" dirty="0">
                <a:effectLst/>
              </a:rPr>
              <a:t>With continued development and improvements, we believe that our </a:t>
            </a:r>
            <a:r>
              <a:rPr lang="hu-HU" dirty="0">
                <a:effectLst/>
              </a:rPr>
              <a:t>website</a:t>
            </a:r>
            <a:r>
              <a:rPr lang="en-US" dirty="0">
                <a:effectLst/>
              </a:rPr>
              <a:t> has the potential to revolutionize the restaurant industry and make ordering and reservations easier and more convenient for customers.</a:t>
            </a:r>
          </a:p>
          <a:p>
            <a:pPr marL="36900" indent="0" algn="just">
              <a:buNone/>
            </a:pPr>
            <a:endParaRPr lang="hu-HU" dirty="0"/>
          </a:p>
        </p:txBody>
      </p:sp>
      <p:pic>
        <p:nvPicPr>
          <p:cNvPr id="4" name="Ábra 3">
            <a:extLst>
              <a:ext uri="{FF2B5EF4-FFF2-40B4-BE49-F238E27FC236}">
                <a16:creationId xmlns:a16="http://schemas.microsoft.com/office/drawing/2014/main" id="{FA3DC112-DD45-4701-9F9D-828882E1960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5773" y="49660"/>
            <a:ext cx="1576043" cy="1063829"/>
          </a:xfrm>
          <a:prstGeom prst="rect">
            <a:avLst/>
          </a:prstGeom>
        </p:spPr>
      </p:pic>
    </p:spTree>
    <p:extLst>
      <p:ext uri="{BB962C8B-B14F-4D97-AF65-F5344CB8AC3E}">
        <p14:creationId xmlns:p14="http://schemas.microsoft.com/office/powerpoint/2010/main" val="744429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DD91EA40-F9C4-443A-95E3-283CF11D918D}"/>
              </a:ext>
            </a:extLst>
          </p:cNvPr>
          <p:cNvSpPr>
            <a:spLocks noGrp="1"/>
          </p:cNvSpPr>
          <p:nvPr>
            <p:ph type="title"/>
          </p:nvPr>
        </p:nvSpPr>
        <p:spPr>
          <a:xfrm>
            <a:off x="1434215" y="509084"/>
            <a:ext cx="9312922" cy="970450"/>
          </a:xfrm>
        </p:spPr>
        <p:txBody>
          <a:bodyPr/>
          <a:lstStyle/>
          <a:p>
            <a:r>
              <a:rPr lang="hu-HU" dirty="0" err="1">
                <a:effectLst/>
              </a:rPr>
              <a:t>Introduction</a:t>
            </a:r>
            <a:endParaRPr lang="hu-HU" dirty="0"/>
          </a:p>
        </p:txBody>
      </p:sp>
      <p:sp>
        <p:nvSpPr>
          <p:cNvPr id="3" name="Tartalom helye 2">
            <a:extLst>
              <a:ext uri="{FF2B5EF4-FFF2-40B4-BE49-F238E27FC236}">
                <a16:creationId xmlns:a16="http://schemas.microsoft.com/office/drawing/2014/main" id="{1A37DA68-079F-4FE2-BA46-C713D319937B}"/>
              </a:ext>
            </a:extLst>
          </p:cNvPr>
          <p:cNvSpPr>
            <a:spLocks noGrp="1"/>
          </p:cNvSpPr>
          <p:nvPr>
            <p:ph idx="1"/>
          </p:nvPr>
        </p:nvSpPr>
        <p:spPr>
          <a:xfrm>
            <a:off x="913795" y="1845578"/>
            <a:ext cx="10353762" cy="3945622"/>
          </a:xfrm>
        </p:spPr>
        <p:txBody>
          <a:bodyPr>
            <a:normAutofit/>
          </a:bodyPr>
          <a:lstStyle/>
          <a:p>
            <a:pPr algn="just"/>
            <a:r>
              <a:rPr lang="en-US" sz="3200" dirty="0"/>
              <a:t>Welcome to our presentation on our online ordering system</a:t>
            </a:r>
            <a:r>
              <a:rPr lang="hu-HU" sz="3200" dirty="0"/>
              <a:t>/</a:t>
            </a:r>
            <a:r>
              <a:rPr lang="hu-HU" sz="3200" dirty="0" err="1"/>
              <a:t>table</a:t>
            </a:r>
            <a:r>
              <a:rPr lang="hu-HU" sz="3200" dirty="0"/>
              <a:t> </a:t>
            </a:r>
            <a:r>
              <a:rPr lang="hu-HU" sz="3200" dirty="0" err="1"/>
              <a:t>booking</a:t>
            </a:r>
            <a:r>
              <a:rPr lang="en-US" sz="3200" dirty="0"/>
              <a:t> for </a:t>
            </a:r>
            <a:r>
              <a:rPr lang="hu-HU" sz="3200" dirty="0" err="1"/>
              <a:t>our</a:t>
            </a:r>
            <a:r>
              <a:rPr lang="hu-HU" sz="3200" dirty="0"/>
              <a:t> restaurant</a:t>
            </a:r>
            <a:r>
              <a:rPr lang="en-US" sz="3200" dirty="0"/>
              <a:t>.</a:t>
            </a:r>
          </a:p>
          <a:p>
            <a:pPr algn="just"/>
            <a:r>
              <a:rPr lang="en-US" sz="3200" dirty="0"/>
              <a:t>Our goal is to make ordering and reservations easier and more convenient for customers and </a:t>
            </a:r>
            <a:r>
              <a:rPr lang="hu-HU" sz="3200" dirty="0" err="1"/>
              <a:t>the</a:t>
            </a:r>
            <a:r>
              <a:rPr lang="hu-HU" sz="3200" dirty="0"/>
              <a:t> </a:t>
            </a:r>
            <a:r>
              <a:rPr lang="hu-HU" sz="3200" dirty="0" err="1"/>
              <a:t>work</a:t>
            </a:r>
            <a:r>
              <a:rPr lang="hu-HU" sz="3200" dirty="0"/>
              <a:t> </a:t>
            </a:r>
            <a:r>
              <a:rPr lang="en-US" sz="3200" dirty="0"/>
              <a:t>restaurant staff.</a:t>
            </a:r>
            <a:endParaRPr lang="hu-HU" sz="3200" dirty="0"/>
          </a:p>
        </p:txBody>
      </p:sp>
      <p:pic>
        <p:nvPicPr>
          <p:cNvPr id="4" name="Ábra 3">
            <a:extLst>
              <a:ext uri="{FF2B5EF4-FFF2-40B4-BE49-F238E27FC236}">
                <a16:creationId xmlns:a16="http://schemas.microsoft.com/office/drawing/2014/main" id="{E1B38CF2-BD84-4FF7-B214-AED567B576C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5773" y="462394"/>
            <a:ext cx="1576043" cy="1063829"/>
          </a:xfrm>
          <a:prstGeom prst="rect">
            <a:avLst/>
          </a:prstGeom>
        </p:spPr>
      </p:pic>
    </p:spTree>
    <p:extLst>
      <p:ext uri="{BB962C8B-B14F-4D97-AF65-F5344CB8AC3E}">
        <p14:creationId xmlns:p14="http://schemas.microsoft.com/office/powerpoint/2010/main" val="2843984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rtalom helye 2">
            <a:extLst>
              <a:ext uri="{FF2B5EF4-FFF2-40B4-BE49-F238E27FC236}">
                <a16:creationId xmlns:a16="http://schemas.microsoft.com/office/drawing/2014/main" id="{BDB96451-35E4-43F7-9413-E3415B6F5635}"/>
              </a:ext>
            </a:extLst>
          </p:cNvPr>
          <p:cNvSpPr>
            <a:spLocks noGrp="1"/>
          </p:cNvSpPr>
          <p:nvPr>
            <p:ph idx="1"/>
          </p:nvPr>
        </p:nvSpPr>
        <p:spPr>
          <a:xfrm>
            <a:off x="687292" y="1262666"/>
            <a:ext cx="10353762" cy="4058751"/>
          </a:xfrm>
        </p:spPr>
        <p:txBody>
          <a:bodyPr>
            <a:noAutofit/>
          </a:bodyPr>
          <a:lstStyle/>
          <a:p>
            <a:pPr algn="just"/>
            <a:r>
              <a:rPr lang="en-US" sz="2400" dirty="0">
                <a:effectLst/>
              </a:rPr>
              <a:t>Our software is designed to create an efficient and streamlined ordering process for restaurants.</a:t>
            </a:r>
          </a:p>
          <a:p>
            <a:pPr algn="just"/>
            <a:r>
              <a:rPr lang="en-US" sz="2400" dirty="0">
                <a:effectLst/>
              </a:rPr>
              <a:t>It allows customers to place orders, make reservations, and view menus online, saving them time and hassle.</a:t>
            </a:r>
          </a:p>
          <a:p>
            <a:pPr algn="just"/>
            <a:r>
              <a:rPr lang="en-US" sz="2400" dirty="0">
                <a:effectLst/>
              </a:rPr>
              <a:t>Restaurant staff can manage accounts, update menus, and view reservation details from an admin panel, making their job easier and more efficient.</a:t>
            </a:r>
          </a:p>
          <a:p>
            <a:pPr algn="just"/>
            <a:r>
              <a:rPr lang="hu-HU" sz="2400" dirty="0" err="1"/>
              <a:t>For</a:t>
            </a:r>
            <a:r>
              <a:rPr lang="hu-HU" sz="2400" dirty="0"/>
              <a:t> </a:t>
            </a:r>
            <a:r>
              <a:rPr lang="hu-HU" sz="2400" dirty="0" err="1"/>
              <a:t>example</a:t>
            </a:r>
            <a:r>
              <a:rPr lang="hu-HU" sz="2400" dirty="0"/>
              <a:t>, </a:t>
            </a:r>
            <a:r>
              <a:rPr lang="hu-HU" sz="2400" dirty="0" err="1"/>
              <a:t>you</a:t>
            </a:r>
            <a:r>
              <a:rPr lang="hu-HU" sz="2400" dirty="0"/>
              <a:t> </a:t>
            </a:r>
            <a:r>
              <a:rPr lang="hu-HU" sz="2400" dirty="0" err="1"/>
              <a:t>can</a:t>
            </a:r>
            <a:r>
              <a:rPr lang="hu-HU" sz="2400" dirty="0"/>
              <a:t> </a:t>
            </a:r>
            <a:r>
              <a:rPr lang="hu-HU" sz="2400" dirty="0" err="1"/>
              <a:t>take</a:t>
            </a:r>
            <a:r>
              <a:rPr lang="hu-HU" sz="2400" dirty="0"/>
              <a:t> a </a:t>
            </a:r>
            <a:r>
              <a:rPr lang="hu-HU" sz="2400" dirty="0" err="1"/>
              <a:t>look</a:t>
            </a:r>
            <a:r>
              <a:rPr lang="hu-HU" sz="2400" dirty="0"/>
              <a:t> </a:t>
            </a:r>
            <a:r>
              <a:rPr lang="hu-HU" sz="2400" dirty="0" err="1"/>
              <a:t>at</a:t>
            </a:r>
            <a:r>
              <a:rPr lang="hu-HU" sz="2400" dirty="0"/>
              <a:t> </a:t>
            </a:r>
            <a:r>
              <a:rPr lang="hu-HU" sz="2400" dirty="0" err="1"/>
              <a:t>the</a:t>
            </a:r>
            <a:r>
              <a:rPr lang="hu-HU" sz="2400" dirty="0"/>
              <a:t> </a:t>
            </a:r>
            <a:r>
              <a:rPr lang="hu-HU" sz="2400" dirty="0" err="1"/>
              <a:t>admin’s</a:t>
            </a:r>
            <a:r>
              <a:rPr lang="hu-HU" sz="2400" dirty="0"/>
              <a:t> </a:t>
            </a:r>
            <a:r>
              <a:rPr lang="hu-HU" sz="2400" dirty="0" err="1"/>
              <a:t>available</a:t>
            </a:r>
            <a:r>
              <a:rPr lang="hu-HU" sz="2400" dirty="0"/>
              <a:t> </a:t>
            </a:r>
            <a:r>
              <a:rPr lang="hu-HU" sz="2400" dirty="0" err="1"/>
              <a:t>tools</a:t>
            </a:r>
            <a:r>
              <a:rPr lang="hu-HU" sz="2400" dirty="0"/>
              <a:t>.</a:t>
            </a:r>
          </a:p>
        </p:txBody>
      </p:sp>
      <p:sp>
        <p:nvSpPr>
          <p:cNvPr id="4" name="Cím 1">
            <a:extLst>
              <a:ext uri="{FF2B5EF4-FFF2-40B4-BE49-F238E27FC236}">
                <a16:creationId xmlns:a16="http://schemas.microsoft.com/office/drawing/2014/main" id="{DC03D422-5406-468B-9D76-E28F219C0EEF}"/>
              </a:ext>
            </a:extLst>
          </p:cNvPr>
          <p:cNvSpPr txBox="1">
            <a:spLocks/>
          </p:cNvSpPr>
          <p:nvPr/>
        </p:nvSpPr>
        <p:spPr>
          <a:xfrm>
            <a:off x="1439539" y="292216"/>
            <a:ext cx="931292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hu-HU" dirty="0" err="1">
                <a:effectLst/>
              </a:rPr>
              <a:t>Introduction</a:t>
            </a:r>
            <a:endParaRPr lang="hu-HU" dirty="0"/>
          </a:p>
        </p:txBody>
      </p:sp>
      <p:pic>
        <p:nvPicPr>
          <p:cNvPr id="5" name="Ábra 4">
            <a:extLst>
              <a:ext uri="{FF2B5EF4-FFF2-40B4-BE49-F238E27FC236}">
                <a16:creationId xmlns:a16="http://schemas.microsoft.com/office/drawing/2014/main" id="{CC0A326B-A85B-4945-B42C-FC0FE35ABCB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9329" y="245526"/>
            <a:ext cx="1576043" cy="1063829"/>
          </a:xfrm>
          <a:prstGeom prst="rect">
            <a:avLst/>
          </a:prstGeom>
        </p:spPr>
      </p:pic>
      <p:pic>
        <p:nvPicPr>
          <p:cNvPr id="6" name="Kép 5">
            <a:extLst>
              <a:ext uri="{FF2B5EF4-FFF2-40B4-BE49-F238E27FC236}">
                <a16:creationId xmlns:a16="http://schemas.microsoft.com/office/drawing/2014/main" id="{7835CC68-901A-48CB-AED5-1C1CD0F1438B}"/>
              </a:ext>
            </a:extLst>
          </p:cNvPr>
          <p:cNvPicPr>
            <a:picLocks noChangeAspect="1"/>
          </p:cNvPicPr>
          <p:nvPr/>
        </p:nvPicPr>
        <p:blipFill>
          <a:blip r:embed="rId4"/>
          <a:stretch>
            <a:fillRect/>
          </a:stretch>
        </p:blipFill>
        <p:spPr>
          <a:xfrm>
            <a:off x="754403" y="4919463"/>
            <a:ext cx="10219540" cy="1351741"/>
          </a:xfrm>
          <a:prstGeom prst="rect">
            <a:avLst/>
          </a:prstGeom>
        </p:spPr>
      </p:pic>
    </p:spTree>
    <p:extLst>
      <p:ext uri="{BB962C8B-B14F-4D97-AF65-F5344CB8AC3E}">
        <p14:creationId xmlns:p14="http://schemas.microsoft.com/office/powerpoint/2010/main" val="1258293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0BCE0A0D-F052-4EEF-8403-A663DCDC23F5}"/>
              </a:ext>
            </a:extLst>
          </p:cNvPr>
          <p:cNvSpPr>
            <a:spLocks noGrp="1"/>
          </p:cNvSpPr>
          <p:nvPr>
            <p:ph type="title"/>
          </p:nvPr>
        </p:nvSpPr>
        <p:spPr>
          <a:xfrm>
            <a:off x="924443" y="286107"/>
            <a:ext cx="10353762" cy="970450"/>
          </a:xfrm>
        </p:spPr>
        <p:txBody>
          <a:bodyPr/>
          <a:lstStyle/>
          <a:p>
            <a:r>
              <a:rPr lang="hu-HU" dirty="0">
                <a:effectLst/>
              </a:rPr>
              <a:t>Website Design</a:t>
            </a:r>
            <a:endParaRPr lang="hu-HU" dirty="0"/>
          </a:p>
        </p:txBody>
      </p:sp>
      <p:sp>
        <p:nvSpPr>
          <p:cNvPr id="3" name="Tartalom helye 2">
            <a:extLst>
              <a:ext uri="{FF2B5EF4-FFF2-40B4-BE49-F238E27FC236}">
                <a16:creationId xmlns:a16="http://schemas.microsoft.com/office/drawing/2014/main" id="{929E15FE-FAFC-4F67-AEF1-85FBC6E2200C}"/>
              </a:ext>
            </a:extLst>
          </p:cNvPr>
          <p:cNvSpPr>
            <a:spLocks noGrp="1"/>
          </p:cNvSpPr>
          <p:nvPr>
            <p:ph idx="1"/>
          </p:nvPr>
        </p:nvSpPr>
        <p:spPr>
          <a:xfrm>
            <a:off x="924443" y="1399624"/>
            <a:ext cx="10353762" cy="4058751"/>
          </a:xfrm>
        </p:spPr>
        <p:txBody>
          <a:bodyPr/>
          <a:lstStyle/>
          <a:p>
            <a:pPr algn="just"/>
            <a:r>
              <a:rPr lang="en-US" dirty="0">
                <a:effectLst/>
              </a:rPr>
              <a:t>Our restaurant website is designed to be visually appealing and easy to navigate for customers.</a:t>
            </a:r>
          </a:p>
          <a:p>
            <a:pPr algn="just"/>
            <a:r>
              <a:rPr lang="en-US" dirty="0">
                <a:effectLst/>
              </a:rPr>
              <a:t>The layout is simple and intuitive, allowing customers to easily find what they're looking for.</a:t>
            </a:r>
          </a:p>
          <a:p>
            <a:pPr algn="just"/>
            <a:r>
              <a:rPr lang="en-US" dirty="0">
                <a:effectLst/>
              </a:rPr>
              <a:t>The color scheme is warm and inviting, creating a welcoming atmosphere for customers.</a:t>
            </a:r>
          </a:p>
          <a:p>
            <a:pPr algn="just"/>
            <a:endParaRPr lang="hu-HU" dirty="0"/>
          </a:p>
        </p:txBody>
      </p:sp>
      <p:pic>
        <p:nvPicPr>
          <p:cNvPr id="4" name="Ábra 3">
            <a:extLst>
              <a:ext uri="{FF2B5EF4-FFF2-40B4-BE49-F238E27FC236}">
                <a16:creationId xmlns:a16="http://schemas.microsoft.com/office/drawing/2014/main" id="{D7885577-1DD9-4C5B-B580-D6AFC33872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7050" y="239417"/>
            <a:ext cx="1576043" cy="1063829"/>
          </a:xfrm>
          <a:prstGeom prst="rect">
            <a:avLst/>
          </a:prstGeom>
        </p:spPr>
      </p:pic>
      <p:pic>
        <p:nvPicPr>
          <p:cNvPr id="7" name="Kép 6">
            <a:extLst>
              <a:ext uri="{FF2B5EF4-FFF2-40B4-BE49-F238E27FC236}">
                <a16:creationId xmlns:a16="http://schemas.microsoft.com/office/drawing/2014/main" id="{92CF3588-C5C3-4291-8A46-D3399DBF2C72}"/>
              </a:ext>
            </a:extLst>
          </p:cNvPr>
          <p:cNvPicPr>
            <a:picLocks noChangeAspect="1"/>
          </p:cNvPicPr>
          <p:nvPr/>
        </p:nvPicPr>
        <p:blipFill>
          <a:blip r:embed="rId4"/>
          <a:stretch>
            <a:fillRect/>
          </a:stretch>
        </p:blipFill>
        <p:spPr>
          <a:xfrm>
            <a:off x="6090676" y="3603628"/>
            <a:ext cx="5964903" cy="2913226"/>
          </a:xfrm>
          <a:prstGeom prst="rect">
            <a:avLst/>
          </a:prstGeom>
        </p:spPr>
      </p:pic>
      <p:pic>
        <p:nvPicPr>
          <p:cNvPr id="8" name="Kép 7">
            <a:extLst>
              <a:ext uri="{FF2B5EF4-FFF2-40B4-BE49-F238E27FC236}">
                <a16:creationId xmlns:a16="http://schemas.microsoft.com/office/drawing/2014/main" id="{EAC8AD89-0889-4261-AA7A-3273D946CA43}"/>
              </a:ext>
            </a:extLst>
          </p:cNvPr>
          <p:cNvPicPr>
            <a:picLocks noChangeAspect="1"/>
          </p:cNvPicPr>
          <p:nvPr/>
        </p:nvPicPr>
        <p:blipFill>
          <a:blip r:embed="rId5"/>
          <a:stretch>
            <a:fillRect/>
          </a:stretch>
        </p:blipFill>
        <p:spPr>
          <a:xfrm>
            <a:off x="125773" y="3603628"/>
            <a:ext cx="5964903" cy="2913226"/>
          </a:xfrm>
          <a:prstGeom prst="rect">
            <a:avLst/>
          </a:prstGeom>
        </p:spPr>
      </p:pic>
    </p:spTree>
    <p:extLst>
      <p:ext uri="{BB962C8B-B14F-4D97-AF65-F5344CB8AC3E}">
        <p14:creationId xmlns:p14="http://schemas.microsoft.com/office/powerpoint/2010/main" val="2817598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ím 1">
            <a:extLst>
              <a:ext uri="{FF2B5EF4-FFF2-40B4-BE49-F238E27FC236}">
                <a16:creationId xmlns:a16="http://schemas.microsoft.com/office/drawing/2014/main" id="{FD9A6BDE-8362-46D0-8C19-D83EF12ACBEE}"/>
              </a:ext>
            </a:extLst>
          </p:cNvPr>
          <p:cNvSpPr>
            <a:spLocks noGrp="1"/>
          </p:cNvSpPr>
          <p:nvPr>
            <p:ph type="title"/>
          </p:nvPr>
        </p:nvSpPr>
        <p:spPr>
          <a:xfrm>
            <a:off x="919119" y="254954"/>
            <a:ext cx="10353762" cy="970450"/>
          </a:xfrm>
        </p:spPr>
        <p:txBody>
          <a:bodyPr/>
          <a:lstStyle/>
          <a:p>
            <a:r>
              <a:rPr lang="hu-HU" dirty="0" err="1">
                <a:effectLst/>
              </a:rPr>
              <a:t>Structure</a:t>
            </a:r>
            <a:r>
              <a:rPr lang="hu-HU" dirty="0">
                <a:effectLst/>
              </a:rPr>
              <a:t> - web</a:t>
            </a:r>
            <a:endParaRPr lang="hu-HU" dirty="0"/>
          </a:p>
        </p:txBody>
      </p:sp>
      <p:sp>
        <p:nvSpPr>
          <p:cNvPr id="8" name="Tartalom helye 2">
            <a:extLst>
              <a:ext uri="{FF2B5EF4-FFF2-40B4-BE49-F238E27FC236}">
                <a16:creationId xmlns:a16="http://schemas.microsoft.com/office/drawing/2014/main" id="{C79371C4-BD3A-41A9-9F82-4015753D9965}"/>
              </a:ext>
            </a:extLst>
          </p:cNvPr>
          <p:cNvSpPr>
            <a:spLocks noGrp="1"/>
          </p:cNvSpPr>
          <p:nvPr>
            <p:ph idx="1"/>
          </p:nvPr>
        </p:nvSpPr>
        <p:spPr>
          <a:xfrm>
            <a:off x="913795" y="1732449"/>
            <a:ext cx="5730286" cy="4058751"/>
          </a:xfrm>
        </p:spPr>
        <p:txBody>
          <a:bodyPr>
            <a:normAutofit/>
          </a:bodyPr>
          <a:lstStyle/>
          <a:p>
            <a:pPr algn="just"/>
            <a:r>
              <a:rPr lang="hu-HU" dirty="0" err="1"/>
              <a:t>Ordering</a:t>
            </a:r>
            <a:r>
              <a:rPr lang="hu-HU" dirty="0"/>
              <a:t> </a:t>
            </a:r>
            <a:r>
              <a:rPr lang="hu-HU" dirty="0" err="1"/>
              <a:t>food</a:t>
            </a:r>
            <a:r>
              <a:rPr lang="hu-HU" dirty="0"/>
              <a:t> (</a:t>
            </a:r>
            <a:r>
              <a:rPr lang="hu-HU" dirty="0" err="1"/>
              <a:t>fast</a:t>
            </a:r>
            <a:r>
              <a:rPr lang="hu-HU" dirty="0"/>
              <a:t> </a:t>
            </a:r>
            <a:r>
              <a:rPr lang="hu-HU" dirty="0" err="1"/>
              <a:t>food</a:t>
            </a:r>
            <a:r>
              <a:rPr lang="hu-HU" dirty="0"/>
              <a:t>)</a:t>
            </a:r>
          </a:p>
          <a:p>
            <a:pPr algn="just"/>
            <a:r>
              <a:rPr lang="hu-HU" dirty="0" err="1"/>
              <a:t>User</a:t>
            </a:r>
            <a:r>
              <a:rPr lang="hu-HU" dirty="0"/>
              <a:t> </a:t>
            </a:r>
            <a:r>
              <a:rPr lang="hu-HU" dirty="0" err="1"/>
              <a:t>creation</a:t>
            </a:r>
            <a:r>
              <a:rPr lang="hu-HU" dirty="0"/>
              <a:t> </a:t>
            </a:r>
          </a:p>
          <a:p>
            <a:pPr algn="just"/>
            <a:r>
              <a:rPr lang="hu-HU" dirty="0" err="1"/>
              <a:t>Navigation</a:t>
            </a:r>
            <a:endParaRPr lang="hu-HU" dirty="0"/>
          </a:p>
          <a:p>
            <a:pPr algn="just"/>
            <a:r>
              <a:rPr lang="hu-HU" dirty="0" err="1"/>
              <a:t>About</a:t>
            </a:r>
            <a:r>
              <a:rPr lang="hu-HU" dirty="0"/>
              <a:t> </a:t>
            </a:r>
            <a:r>
              <a:rPr lang="hu-HU" dirty="0" err="1"/>
              <a:t>the</a:t>
            </a:r>
            <a:r>
              <a:rPr lang="hu-HU" dirty="0"/>
              <a:t> </a:t>
            </a:r>
            <a:r>
              <a:rPr lang="hu-HU" dirty="0" err="1"/>
              <a:t>company</a:t>
            </a:r>
            <a:r>
              <a:rPr lang="hu-HU" dirty="0"/>
              <a:t>: FAQ, </a:t>
            </a:r>
            <a:r>
              <a:rPr lang="hu-HU" dirty="0" err="1"/>
              <a:t>Contact</a:t>
            </a:r>
            <a:r>
              <a:rPr lang="hu-HU" dirty="0"/>
              <a:t>, </a:t>
            </a:r>
            <a:r>
              <a:rPr lang="hu-HU" dirty="0" err="1"/>
              <a:t>About</a:t>
            </a:r>
            <a:r>
              <a:rPr lang="hu-HU" dirty="0"/>
              <a:t> </a:t>
            </a:r>
            <a:r>
              <a:rPr lang="hu-HU" dirty="0" err="1"/>
              <a:t>us</a:t>
            </a:r>
            <a:r>
              <a:rPr lang="hu-HU" dirty="0"/>
              <a:t>.</a:t>
            </a:r>
          </a:p>
          <a:p>
            <a:pPr algn="just"/>
            <a:r>
              <a:rPr lang="hu-HU" dirty="0" err="1"/>
              <a:t>Table</a:t>
            </a:r>
            <a:r>
              <a:rPr lang="hu-HU" dirty="0"/>
              <a:t> </a:t>
            </a:r>
            <a:r>
              <a:rPr lang="hu-HU" dirty="0" err="1"/>
              <a:t>reservations</a:t>
            </a:r>
            <a:r>
              <a:rPr lang="hu-HU" dirty="0"/>
              <a:t> (</a:t>
            </a:r>
            <a:r>
              <a:rPr lang="hu-HU" dirty="0" err="1"/>
              <a:t>fine</a:t>
            </a:r>
            <a:r>
              <a:rPr lang="hu-HU" dirty="0"/>
              <a:t> dining)</a:t>
            </a:r>
          </a:p>
          <a:p>
            <a:pPr algn="just"/>
            <a:r>
              <a:rPr lang="hu-HU" dirty="0" err="1"/>
              <a:t>View</a:t>
            </a:r>
            <a:r>
              <a:rPr lang="hu-HU" dirty="0"/>
              <a:t> </a:t>
            </a:r>
            <a:r>
              <a:rPr lang="hu-HU" dirty="0" err="1"/>
              <a:t>menu</a:t>
            </a:r>
            <a:r>
              <a:rPr lang="hu-HU" dirty="0"/>
              <a:t> (</a:t>
            </a:r>
            <a:r>
              <a:rPr lang="hu-HU" dirty="0" err="1"/>
              <a:t>restaurant+fast</a:t>
            </a:r>
            <a:r>
              <a:rPr lang="hu-HU" dirty="0"/>
              <a:t> </a:t>
            </a:r>
            <a:r>
              <a:rPr lang="hu-HU" dirty="0" err="1"/>
              <a:t>food</a:t>
            </a:r>
            <a:r>
              <a:rPr lang="hu-HU" dirty="0"/>
              <a:t>)</a:t>
            </a:r>
          </a:p>
          <a:p>
            <a:pPr algn="just"/>
            <a:r>
              <a:rPr lang="hu-HU" dirty="0" err="1"/>
              <a:t>Delete</a:t>
            </a:r>
            <a:r>
              <a:rPr lang="hu-HU" dirty="0"/>
              <a:t> </a:t>
            </a:r>
            <a:r>
              <a:rPr lang="hu-HU" dirty="0" err="1"/>
              <a:t>user</a:t>
            </a:r>
            <a:r>
              <a:rPr lang="hu-HU" dirty="0"/>
              <a:t> </a:t>
            </a:r>
            <a:r>
              <a:rPr lang="hu-HU" dirty="0" err="1"/>
              <a:t>data</a:t>
            </a:r>
            <a:endParaRPr lang="hu-HU" dirty="0"/>
          </a:p>
          <a:p>
            <a:pPr algn="just"/>
            <a:r>
              <a:rPr lang="hu-HU" dirty="0" err="1"/>
              <a:t>Change</a:t>
            </a:r>
            <a:r>
              <a:rPr lang="hu-HU" dirty="0"/>
              <a:t> </a:t>
            </a:r>
            <a:r>
              <a:rPr lang="hu-HU" dirty="0" err="1"/>
              <a:t>your</a:t>
            </a:r>
            <a:r>
              <a:rPr lang="hu-HU" dirty="0"/>
              <a:t> </a:t>
            </a:r>
            <a:r>
              <a:rPr lang="hu-HU" dirty="0" err="1"/>
              <a:t>user</a:t>
            </a:r>
            <a:r>
              <a:rPr lang="hu-HU" dirty="0"/>
              <a:t> </a:t>
            </a:r>
            <a:r>
              <a:rPr lang="hu-HU" dirty="0" err="1"/>
              <a:t>details</a:t>
            </a:r>
            <a:endParaRPr lang="hu-HU" dirty="0"/>
          </a:p>
          <a:p>
            <a:pPr algn="just"/>
            <a:r>
              <a:rPr lang="hu-HU" dirty="0" err="1"/>
              <a:t>Order</a:t>
            </a:r>
            <a:r>
              <a:rPr lang="hu-HU" dirty="0"/>
              <a:t> </a:t>
            </a:r>
            <a:r>
              <a:rPr lang="hu-HU" dirty="0" err="1"/>
              <a:t>History</a:t>
            </a:r>
            <a:endParaRPr lang="hu-HU" dirty="0"/>
          </a:p>
        </p:txBody>
      </p:sp>
      <p:pic>
        <p:nvPicPr>
          <p:cNvPr id="9" name="Ábra 8">
            <a:extLst>
              <a:ext uri="{FF2B5EF4-FFF2-40B4-BE49-F238E27FC236}">
                <a16:creationId xmlns:a16="http://schemas.microsoft.com/office/drawing/2014/main" id="{242A2E3F-9671-402D-84A5-3556BF06D59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5773" y="208264"/>
            <a:ext cx="1576043" cy="1063829"/>
          </a:xfrm>
          <a:prstGeom prst="rect">
            <a:avLst/>
          </a:prstGeom>
        </p:spPr>
      </p:pic>
    </p:spTree>
    <p:extLst>
      <p:ext uri="{BB962C8B-B14F-4D97-AF65-F5344CB8AC3E}">
        <p14:creationId xmlns:p14="http://schemas.microsoft.com/office/powerpoint/2010/main" val="1778335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ím 1">
            <a:extLst>
              <a:ext uri="{FF2B5EF4-FFF2-40B4-BE49-F238E27FC236}">
                <a16:creationId xmlns:a16="http://schemas.microsoft.com/office/drawing/2014/main" id="{FA418B03-B137-40C1-BA91-70C5C7F9794A}"/>
              </a:ext>
            </a:extLst>
          </p:cNvPr>
          <p:cNvSpPr>
            <a:spLocks noGrp="1"/>
          </p:cNvSpPr>
          <p:nvPr>
            <p:ph type="title"/>
          </p:nvPr>
        </p:nvSpPr>
        <p:spPr>
          <a:xfrm>
            <a:off x="919119" y="272519"/>
            <a:ext cx="10353762" cy="970450"/>
          </a:xfrm>
        </p:spPr>
        <p:txBody>
          <a:bodyPr/>
          <a:lstStyle/>
          <a:p>
            <a:r>
              <a:rPr lang="hu-HU" dirty="0" err="1">
                <a:effectLst/>
              </a:rPr>
              <a:t>Ordering</a:t>
            </a:r>
            <a:r>
              <a:rPr lang="hu-HU" dirty="0">
                <a:effectLst/>
              </a:rPr>
              <a:t> </a:t>
            </a:r>
            <a:r>
              <a:rPr lang="hu-HU" dirty="0" err="1">
                <a:effectLst/>
              </a:rPr>
              <a:t>food</a:t>
            </a:r>
            <a:r>
              <a:rPr lang="hu-HU" dirty="0">
                <a:effectLst/>
              </a:rPr>
              <a:t> (</a:t>
            </a:r>
            <a:r>
              <a:rPr lang="hu-HU" dirty="0" err="1">
                <a:effectLst/>
              </a:rPr>
              <a:t>fast</a:t>
            </a:r>
            <a:r>
              <a:rPr lang="hu-HU" dirty="0">
                <a:effectLst/>
              </a:rPr>
              <a:t> </a:t>
            </a:r>
            <a:r>
              <a:rPr lang="hu-HU" dirty="0" err="1">
                <a:effectLst/>
              </a:rPr>
              <a:t>food</a:t>
            </a:r>
            <a:r>
              <a:rPr lang="hu-HU" dirty="0">
                <a:effectLst/>
              </a:rPr>
              <a:t>)</a:t>
            </a:r>
          </a:p>
        </p:txBody>
      </p:sp>
      <p:sp>
        <p:nvSpPr>
          <p:cNvPr id="5" name="Tartalom helye 2">
            <a:extLst>
              <a:ext uri="{FF2B5EF4-FFF2-40B4-BE49-F238E27FC236}">
                <a16:creationId xmlns:a16="http://schemas.microsoft.com/office/drawing/2014/main" id="{12263EFC-E057-49BF-9E47-2FC0F50113EF}"/>
              </a:ext>
            </a:extLst>
          </p:cNvPr>
          <p:cNvSpPr>
            <a:spLocks noGrp="1"/>
          </p:cNvSpPr>
          <p:nvPr>
            <p:ph idx="1"/>
          </p:nvPr>
        </p:nvSpPr>
        <p:spPr>
          <a:xfrm>
            <a:off x="365714" y="1556280"/>
            <a:ext cx="5730286" cy="4058751"/>
          </a:xfrm>
        </p:spPr>
        <p:txBody>
          <a:bodyPr>
            <a:normAutofit fontScale="92500" lnSpcReduction="20000"/>
          </a:bodyPr>
          <a:lstStyle/>
          <a:p>
            <a:r>
              <a:rPr lang="en-US" dirty="0"/>
              <a:t>Through this menu item, users will be able to order their fast </a:t>
            </a:r>
            <a:r>
              <a:rPr lang="en-US" dirty="0" err="1"/>
              <a:t>foodorder</a:t>
            </a:r>
            <a:r>
              <a:rPr lang="en-US" dirty="0"/>
              <a:t> food from the fast food restaurant. To do this, they select the food they want, add it to the basket and </a:t>
            </a:r>
            <a:r>
              <a:rPr lang="en-US" dirty="0" err="1"/>
              <a:t>thenfollow</a:t>
            </a:r>
            <a:r>
              <a:rPr lang="en-US" dirty="0"/>
              <a:t> the steps of the ordering process. </a:t>
            </a:r>
            <a:endParaRPr lang="hu-HU" dirty="0"/>
          </a:p>
          <a:p>
            <a:r>
              <a:rPr lang="en-US" dirty="0"/>
              <a:t>This code is a JavaScript program that utilizes the AngularJS framework to send a HTTP POST request to a PHP endpoint to retrieve data from a database. The retrieved data populates a menu of food items that can be added to a shopping cart. The program includes functions for updating the cart, filtering items in the menu, and processing payment details. Additionally, the program checks if the user is logged in and adjusts the order details accordingly.</a:t>
            </a:r>
          </a:p>
          <a:p>
            <a:endParaRPr lang="en-US" dirty="0"/>
          </a:p>
          <a:p>
            <a:endParaRPr lang="en-US" dirty="0"/>
          </a:p>
          <a:p>
            <a:endParaRPr lang="en-US" dirty="0"/>
          </a:p>
          <a:p>
            <a:endParaRPr lang="en-US" dirty="0"/>
          </a:p>
          <a:p>
            <a:endParaRPr lang="hu-HU" dirty="0"/>
          </a:p>
          <a:p>
            <a:pPr algn="just"/>
            <a:endParaRPr lang="hu-HU" dirty="0"/>
          </a:p>
        </p:txBody>
      </p:sp>
      <p:pic>
        <p:nvPicPr>
          <p:cNvPr id="6" name="Ábra 5">
            <a:extLst>
              <a:ext uri="{FF2B5EF4-FFF2-40B4-BE49-F238E27FC236}">
                <a16:creationId xmlns:a16="http://schemas.microsoft.com/office/drawing/2014/main" id="{784839F2-D2BE-4D9D-A5CD-2F7D5290135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1097" y="225829"/>
            <a:ext cx="1576043" cy="1063829"/>
          </a:xfrm>
          <a:prstGeom prst="rect">
            <a:avLst/>
          </a:prstGeom>
        </p:spPr>
      </p:pic>
      <p:pic>
        <p:nvPicPr>
          <p:cNvPr id="10" name="Kép 9">
            <a:extLst>
              <a:ext uri="{FF2B5EF4-FFF2-40B4-BE49-F238E27FC236}">
                <a16:creationId xmlns:a16="http://schemas.microsoft.com/office/drawing/2014/main" id="{B21765AA-C90D-431B-8340-560A6CEEBD5E}"/>
              </a:ext>
            </a:extLst>
          </p:cNvPr>
          <p:cNvPicPr>
            <a:picLocks noChangeAspect="1"/>
          </p:cNvPicPr>
          <p:nvPr/>
        </p:nvPicPr>
        <p:blipFill>
          <a:blip r:embed="rId4"/>
          <a:stretch>
            <a:fillRect/>
          </a:stretch>
        </p:blipFill>
        <p:spPr>
          <a:xfrm>
            <a:off x="6484588" y="1326982"/>
            <a:ext cx="5200522" cy="5258499"/>
          </a:xfrm>
          <a:prstGeom prst="rect">
            <a:avLst/>
          </a:prstGeom>
        </p:spPr>
      </p:pic>
    </p:spTree>
    <p:extLst>
      <p:ext uri="{BB962C8B-B14F-4D97-AF65-F5344CB8AC3E}">
        <p14:creationId xmlns:p14="http://schemas.microsoft.com/office/powerpoint/2010/main" val="1141835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ím 1">
            <a:extLst>
              <a:ext uri="{FF2B5EF4-FFF2-40B4-BE49-F238E27FC236}">
                <a16:creationId xmlns:a16="http://schemas.microsoft.com/office/drawing/2014/main" id="{9BE57CDC-D393-4ADB-88F8-9746B3D508C1}"/>
              </a:ext>
            </a:extLst>
          </p:cNvPr>
          <p:cNvSpPr>
            <a:spLocks noGrp="1"/>
          </p:cNvSpPr>
          <p:nvPr>
            <p:ph type="title"/>
          </p:nvPr>
        </p:nvSpPr>
        <p:spPr>
          <a:xfrm>
            <a:off x="919119" y="443169"/>
            <a:ext cx="10353762" cy="970450"/>
          </a:xfrm>
        </p:spPr>
        <p:txBody>
          <a:bodyPr/>
          <a:lstStyle/>
          <a:p>
            <a:r>
              <a:rPr lang="hu-HU" dirty="0" err="1">
                <a:effectLst/>
              </a:rPr>
              <a:t>User</a:t>
            </a:r>
            <a:r>
              <a:rPr lang="hu-HU" dirty="0">
                <a:effectLst/>
              </a:rPr>
              <a:t> </a:t>
            </a:r>
            <a:r>
              <a:rPr lang="hu-HU" dirty="0" err="1">
                <a:effectLst/>
              </a:rPr>
              <a:t>creation</a:t>
            </a:r>
            <a:endParaRPr lang="hu-HU" dirty="0"/>
          </a:p>
        </p:txBody>
      </p:sp>
      <p:sp>
        <p:nvSpPr>
          <p:cNvPr id="5" name="Tartalom helye 2">
            <a:extLst>
              <a:ext uri="{FF2B5EF4-FFF2-40B4-BE49-F238E27FC236}">
                <a16:creationId xmlns:a16="http://schemas.microsoft.com/office/drawing/2014/main" id="{AA643A5E-478E-4884-B895-52728C9BE006}"/>
              </a:ext>
            </a:extLst>
          </p:cNvPr>
          <p:cNvSpPr>
            <a:spLocks noGrp="1"/>
          </p:cNvSpPr>
          <p:nvPr>
            <p:ph idx="1"/>
          </p:nvPr>
        </p:nvSpPr>
        <p:spPr>
          <a:xfrm>
            <a:off x="737625" y="1685724"/>
            <a:ext cx="4815886" cy="5001211"/>
          </a:xfrm>
        </p:spPr>
        <p:txBody>
          <a:bodyPr>
            <a:normAutofit fontScale="85000" lnSpcReduction="20000"/>
          </a:bodyPr>
          <a:lstStyle/>
          <a:p>
            <a:pPr algn="just"/>
            <a:r>
              <a:rPr lang="en-US" dirty="0"/>
              <a:t>The user creation menu allows visitors to create their </a:t>
            </a:r>
            <a:r>
              <a:rPr lang="en-US" dirty="0" err="1"/>
              <a:t>owncreate</a:t>
            </a:r>
            <a:r>
              <a:rPr lang="en-US" dirty="0"/>
              <a:t> their own user account on the website. The information required to register:</a:t>
            </a:r>
            <a:r>
              <a:rPr lang="hu-HU" dirty="0"/>
              <a:t> </a:t>
            </a:r>
            <a:r>
              <a:rPr lang="en-US" dirty="0"/>
              <a:t>name, email address, password, phone number and address</a:t>
            </a:r>
            <a:endParaRPr lang="hu-HU" dirty="0"/>
          </a:p>
          <a:p>
            <a:r>
              <a:rPr lang="en-US" dirty="0">
                <a:effectLst/>
              </a:rPr>
              <a:t>The register function checks for validation errors and sends a HTTP POST request to a PHP endpoint to register the user's information. If the registration is successful, the user's information is stored in </a:t>
            </a:r>
            <a:r>
              <a:rPr lang="en-US" dirty="0" err="1">
                <a:effectLst/>
              </a:rPr>
              <a:t>localStorage</a:t>
            </a:r>
            <a:r>
              <a:rPr lang="en-US" dirty="0">
                <a:effectLst/>
              </a:rPr>
              <a:t> and the user is redirected to the home page.</a:t>
            </a:r>
          </a:p>
          <a:p>
            <a:r>
              <a:rPr lang="en-US" dirty="0">
                <a:effectLst/>
              </a:rPr>
              <a:t>The login function sends a HTTP POST request to a PHP endpoint to verify the user's login information. If the login is successful, the user's information is stored in </a:t>
            </a:r>
            <a:r>
              <a:rPr lang="en-US" dirty="0" err="1">
                <a:effectLst/>
              </a:rPr>
              <a:t>localStorage</a:t>
            </a:r>
            <a:r>
              <a:rPr lang="en-US" dirty="0">
                <a:effectLst/>
              </a:rPr>
              <a:t> and the user is redirected to the home page.</a:t>
            </a:r>
          </a:p>
          <a:p>
            <a:r>
              <a:rPr lang="en-US" dirty="0">
                <a:effectLst/>
              </a:rPr>
              <a:t>The logout function removes all data related to the user from </a:t>
            </a:r>
            <a:r>
              <a:rPr lang="en-US" dirty="0" err="1">
                <a:effectLst/>
              </a:rPr>
              <a:t>localStorage</a:t>
            </a:r>
            <a:r>
              <a:rPr lang="en-US" dirty="0">
                <a:effectLst/>
              </a:rPr>
              <a:t> and updates the $</a:t>
            </a:r>
            <a:r>
              <a:rPr lang="en-US" dirty="0" err="1">
                <a:effectLst/>
              </a:rPr>
              <a:t>rootScope</a:t>
            </a:r>
            <a:r>
              <a:rPr lang="en-US" dirty="0">
                <a:effectLst/>
              </a:rPr>
              <a:t> values. The user is then redirected to the home page.</a:t>
            </a:r>
          </a:p>
          <a:p>
            <a:pPr algn="just"/>
            <a:endParaRPr lang="hu-HU" dirty="0"/>
          </a:p>
        </p:txBody>
      </p:sp>
      <p:pic>
        <p:nvPicPr>
          <p:cNvPr id="6" name="Ábra 5">
            <a:extLst>
              <a:ext uri="{FF2B5EF4-FFF2-40B4-BE49-F238E27FC236}">
                <a16:creationId xmlns:a16="http://schemas.microsoft.com/office/drawing/2014/main" id="{DD44DC2A-8E4A-471C-8EF0-8F46505A04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94221" y="349790"/>
            <a:ext cx="1576043" cy="1063829"/>
          </a:xfrm>
          <a:prstGeom prst="rect">
            <a:avLst/>
          </a:prstGeom>
        </p:spPr>
      </p:pic>
      <p:pic>
        <p:nvPicPr>
          <p:cNvPr id="9" name="Kép 8">
            <a:extLst>
              <a:ext uri="{FF2B5EF4-FFF2-40B4-BE49-F238E27FC236}">
                <a16:creationId xmlns:a16="http://schemas.microsoft.com/office/drawing/2014/main" id="{8E3DFBBB-0E5E-48D2-AA60-07E4F0210809}"/>
              </a:ext>
            </a:extLst>
          </p:cNvPr>
          <p:cNvPicPr>
            <a:picLocks noChangeAspect="1"/>
          </p:cNvPicPr>
          <p:nvPr/>
        </p:nvPicPr>
        <p:blipFill>
          <a:blip r:embed="rId4"/>
          <a:stretch>
            <a:fillRect/>
          </a:stretch>
        </p:blipFill>
        <p:spPr>
          <a:xfrm>
            <a:off x="6191159" y="2155971"/>
            <a:ext cx="5651212" cy="3552737"/>
          </a:xfrm>
          <a:prstGeom prst="rect">
            <a:avLst/>
          </a:prstGeom>
        </p:spPr>
      </p:pic>
    </p:spTree>
    <p:extLst>
      <p:ext uri="{BB962C8B-B14F-4D97-AF65-F5344CB8AC3E}">
        <p14:creationId xmlns:p14="http://schemas.microsoft.com/office/powerpoint/2010/main" val="2416398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5C3A7B1-3609-4A0C-94D5-A5A4BE115780}"/>
              </a:ext>
            </a:extLst>
          </p:cNvPr>
          <p:cNvSpPr>
            <a:spLocks noGrp="1"/>
          </p:cNvSpPr>
          <p:nvPr>
            <p:ph type="title"/>
          </p:nvPr>
        </p:nvSpPr>
        <p:spPr>
          <a:xfrm>
            <a:off x="913795" y="380788"/>
            <a:ext cx="10353762" cy="970450"/>
          </a:xfrm>
        </p:spPr>
        <p:txBody>
          <a:bodyPr>
            <a:normAutofit/>
          </a:bodyPr>
          <a:lstStyle/>
          <a:p>
            <a:r>
              <a:rPr lang="hu-HU" dirty="0" err="1"/>
              <a:t>Table</a:t>
            </a:r>
            <a:r>
              <a:rPr lang="hu-HU" dirty="0"/>
              <a:t> </a:t>
            </a:r>
            <a:r>
              <a:rPr lang="hu-HU" dirty="0" err="1"/>
              <a:t>reservations</a:t>
            </a:r>
            <a:r>
              <a:rPr lang="hu-HU" dirty="0"/>
              <a:t> (</a:t>
            </a:r>
            <a:r>
              <a:rPr lang="hu-HU" dirty="0" err="1"/>
              <a:t>fine</a:t>
            </a:r>
            <a:r>
              <a:rPr lang="hu-HU" dirty="0"/>
              <a:t> dining)</a:t>
            </a:r>
          </a:p>
        </p:txBody>
      </p:sp>
      <p:sp>
        <p:nvSpPr>
          <p:cNvPr id="3" name="Tartalom helye 2">
            <a:extLst>
              <a:ext uri="{FF2B5EF4-FFF2-40B4-BE49-F238E27FC236}">
                <a16:creationId xmlns:a16="http://schemas.microsoft.com/office/drawing/2014/main" id="{B509B4F8-373D-407B-A9D7-7C897CC74171}"/>
              </a:ext>
            </a:extLst>
          </p:cNvPr>
          <p:cNvSpPr>
            <a:spLocks noGrp="1"/>
          </p:cNvSpPr>
          <p:nvPr>
            <p:ph idx="1"/>
          </p:nvPr>
        </p:nvSpPr>
        <p:spPr>
          <a:xfrm>
            <a:off x="293553" y="1989208"/>
            <a:ext cx="5394183" cy="3375171"/>
          </a:xfrm>
        </p:spPr>
        <p:txBody>
          <a:bodyPr>
            <a:normAutofit fontScale="70000" lnSpcReduction="20000"/>
          </a:bodyPr>
          <a:lstStyle/>
          <a:p>
            <a:r>
              <a:rPr lang="en-US" dirty="0">
                <a:effectLst/>
              </a:rPr>
              <a:t>This code defines the controller for the reservation page of a website. It initializes an array to store time options and creates an array of available time options from 6:00 to 21:30 in 30-minute increments.</a:t>
            </a:r>
          </a:p>
          <a:p>
            <a:r>
              <a:rPr lang="en-US" dirty="0">
                <a:effectLst/>
              </a:rPr>
              <a:t>The controller also has functions to validate the selected date, email, and phone number, and a function to submit the form. The validate functions use regular expressions to validate email and phone number formats.</a:t>
            </a:r>
          </a:p>
          <a:p>
            <a:r>
              <a:rPr lang="en-US" dirty="0">
                <a:effectLst/>
              </a:rPr>
              <a:t>The </a:t>
            </a:r>
            <a:r>
              <a:rPr lang="en-US" dirty="0" err="1">
                <a:effectLst/>
              </a:rPr>
              <a:t>submitForm</a:t>
            </a:r>
            <a:r>
              <a:rPr lang="en-US" dirty="0">
                <a:effectLst/>
              </a:rPr>
              <a:t> function checks for validation errors and uses the Moment.js library to format the selected date and time. It then adds the combined date and time to the </a:t>
            </a:r>
            <a:r>
              <a:rPr lang="en-US" dirty="0" err="1">
                <a:effectLst/>
              </a:rPr>
              <a:t>formData</a:t>
            </a:r>
            <a:r>
              <a:rPr lang="en-US" dirty="0">
                <a:effectLst/>
              </a:rPr>
              <a:t> object and sends it to a PHP script using the $http service. If the submission is successful, a Bootstrap modal with a success message is displayed, and the user is redirected to the home page. If there is an error, a modal with an error message is displayed, and the error is logged to the console.</a:t>
            </a:r>
          </a:p>
          <a:p>
            <a:endParaRPr lang="hu-HU" dirty="0"/>
          </a:p>
        </p:txBody>
      </p:sp>
      <p:pic>
        <p:nvPicPr>
          <p:cNvPr id="4" name="Ábra 3">
            <a:extLst>
              <a:ext uri="{FF2B5EF4-FFF2-40B4-BE49-F238E27FC236}">
                <a16:creationId xmlns:a16="http://schemas.microsoft.com/office/drawing/2014/main" id="{69574E15-E913-4707-B42C-2949D1B762B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93553" y="287409"/>
            <a:ext cx="1576043" cy="1063829"/>
          </a:xfrm>
          <a:prstGeom prst="rect">
            <a:avLst/>
          </a:prstGeom>
        </p:spPr>
      </p:pic>
      <p:pic>
        <p:nvPicPr>
          <p:cNvPr id="5" name="Kép 4">
            <a:extLst>
              <a:ext uri="{FF2B5EF4-FFF2-40B4-BE49-F238E27FC236}">
                <a16:creationId xmlns:a16="http://schemas.microsoft.com/office/drawing/2014/main" id="{1007468B-2729-4FE1-A6DF-55E05FEA89EA}"/>
              </a:ext>
            </a:extLst>
          </p:cNvPr>
          <p:cNvPicPr>
            <a:picLocks noChangeAspect="1"/>
          </p:cNvPicPr>
          <p:nvPr/>
        </p:nvPicPr>
        <p:blipFill>
          <a:blip r:embed="rId4"/>
          <a:stretch>
            <a:fillRect/>
          </a:stretch>
        </p:blipFill>
        <p:spPr>
          <a:xfrm>
            <a:off x="5821961" y="1833693"/>
            <a:ext cx="5783228" cy="3375172"/>
          </a:xfrm>
          <a:prstGeom prst="rect">
            <a:avLst/>
          </a:prstGeom>
        </p:spPr>
      </p:pic>
    </p:spTree>
    <p:extLst>
      <p:ext uri="{BB962C8B-B14F-4D97-AF65-F5344CB8AC3E}">
        <p14:creationId xmlns:p14="http://schemas.microsoft.com/office/powerpoint/2010/main" val="2314329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ím 1">
            <a:extLst>
              <a:ext uri="{FF2B5EF4-FFF2-40B4-BE49-F238E27FC236}">
                <a16:creationId xmlns:a16="http://schemas.microsoft.com/office/drawing/2014/main" id="{F741EA08-335C-4F72-8900-43B96658A2F4}"/>
              </a:ext>
            </a:extLst>
          </p:cNvPr>
          <p:cNvSpPr>
            <a:spLocks noGrp="1"/>
          </p:cNvSpPr>
          <p:nvPr>
            <p:ph type="title"/>
          </p:nvPr>
        </p:nvSpPr>
        <p:spPr>
          <a:xfrm>
            <a:off x="973123" y="609600"/>
            <a:ext cx="10294434" cy="970450"/>
          </a:xfrm>
        </p:spPr>
        <p:txBody>
          <a:bodyPr/>
          <a:lstStyle/>
          <a:p>
            <a:r>
              <a:rPr lang="hu-HU" dirty="0" err="1"/>
              <a:t>User</a:t>
            </a:r>
            <a:r>
              <a:rPr lang="hu-HU" dirty="0"/>
              <a:t> </a:t>
            </a:r>
            <a:r>
              <a:rPr lang="hu-HU" dirty="0" err="1"/>
              <a:t>Details</a:t>
            </a:r>
            <a:r>
              <a:rPr lang="hu-HU" dirty="0"/>
              <a:t> – </a:t>
            </a:r>
            <a:r>
              <a:rPr lang="hu-HU" dirty="0" err="1"/>
              <a:t>Modify</a:t>
            </a:r>
            <a:r>
              <a:rPr lang="hu-HU" dirty="0"/>
              <a:t>, </a:t>
            </a:r>
            <a:r>
              <a:rPr lang="hu-HU" dirty="0" err="1"/>
              <a:t>Delete</a:t>
            </a:r>
            <a:r>
              <a:rPr lang="hu-HU" dirty="0"/>
              <a:t>, </a:t>
            </a:r>
            <a:r>
              <a:rPr lang="hu-HU" dirty="0" err="1"/>
              <a:t>Orderhistory</a:t>
            </a:r>
            <a:endParaRPr lang="hu-HU" dirty="0"/>
          </a:p>
        </p:txBody>
      </p:sp>
      <p:sp>
        <p:nvSpPr>
          <p:cNvPr id="3" name="Tartalom helye 2">
            <a:extLst>
              <a:ext uri="{FF2B5EF4-FFF2-40B4-BE49-F238E27FC236}">
                <a16:creationId xmlns:a16="http://schemas.microsoft.com/office/drawing/2014/main" id="{F15BE6C0-A502-43D5-B24A-27073622D2C2}"/>
              </a:ext>
            </a:extLst>
          </p:cNvPr>
          <p:cNvSpPr>
            <a:spLocks noGrp="1"/>
          </p:cNvSpPr>
          <p:nvPr>
            <p:ph idx="1"/>
          </p:nvPr>
        </p:nvSpPr>
        <p:spPr>
          <a:xfrm>
            <a:off x="-28997" y="2059620"/>
            <a:ext cx="7022190" cy="4058751"/>
          </a:xfrm>
        </p:spPr>
        <p:txBody>
          <a:bodyPr>
            <a:normAutofit fontScale="70000" lnSpcReduction="20000"/>
          </a:bodyPr>
          <a:lstStyle/>
          <a:p>
            <a:r>
              <a:rPr lang="en-US" dirty="0"/>
              <a:t>This is a AngularJS controller for the user details page. It is responsible for handling user data and updating it in the database, displaying user orders and order details.</a:t>
            </a:r>
          </a:p>
          <a:p>
            <a:r>
              <a:rPr lang="en-US" dirty="0"/>
              <a:t>The controller starts by defining its dependencies and initializing the user data. It also includes a function to delete the user account, which prompts the user with a confirmation dialog before sending an HTTP request to the server to delete the account.</a:t>
            </a:r>
          </a:p>
          <a:p>
            <a:r>
              <a:rPr lang="en-US" dirty="0"/>
              <a:t>The </a:t>
            </a:r>
            <a:r>
              <a:rPr lang="en-US" dirty="0" err="1"/>
              <a:t>updateUserData</a:t>
            </a:r>
            <a:r>
              <a:rPr lang="en-US" dirty="0"/>
              <a:t> function is called when the user clicks the "Update" button to save any changes made to their user data. This function sends an HTTP request to the server to update the user's data in the database, and then updates the user's data in local storage.</a:t>
            </a:r>
          </a:p>
          <a:p>
            <a:r>
              <a:rPr lang="en-US" dirty="0"/>
              <a:t>The </a:t>
            </a:r>
            <a:r>
              <a:rPr lang="en-US" dirty="0" err="1"/>
              <a:t>showOrders</a:t>
            </a:r>
            <a:r>
              <a:rPr lang="en-US" dirty="0"/>
              <a:t> function is called to display the user's orders. This function sends an HTTP request to the server to retrieve the user's orders and groups them by their order ID for easier display.</a:t>
            </a:r>
          </a:p>
          <a:p>
            <a:r>
              <a:rPr lang="en-US" dirty="0"/>
              <a:t>The </a:t>
            </a:r>
            <a:r>
              <a:rPr lang="en-US" dirty="0" err="1"/>
              <a:t>showOrderDetails</a:t>
            </a:r>
            <a:r>
              <a:rPr lang="en-US" dirty="0"/>
              <a:t> function is called when the user clicks on an order to show its details. This function sends an HTTP request to the server to retrieve the items in the selected order and displays them in a table.</a:t>
            </a:r>
          </a:p>
          <a:p>
            <a:r>
              <a:rPr lang="en-US" dirty="0"/>
              <a:t>Overall, this controller provides functionality for managing user data, deleting user accounts, and displaying user orders and order details.</a:t>
            </a:r>
            <a:endParaRPr lang="hu-HU" dirty="0"/>
          </a:p>
        </p:txBody>
      </p:sp>
      <p:pic>
        <p:nvPicPr>
          <p:cNvPr id="4" name="Ábra 3">
            <a:extLst>
              <a:ext uri="{FF2B5EF4-FFF2-40B4-BE49-F238E27FC236}">
                <a16:creationId xmlns:a16="http://schemas.microsoft.com/office/drawing/2014/main" id="{E1D73034-EE03-46E5-8456-1993CCF7480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5773" y="60506"/>
            <a:ext cx="1576043" cy="1063829"/>
          </a:xfrm>
          <a:prstGeom prst="rect">
            <a:avLst/>
          </a:prstGeom>
        </p:spPr>
      </p:pic>
      <p:pic>
        <p:nvPicPr>
          <p:cNvPr id="6" name="Kép 5">
            <a:extLst>
              <a:ext uri="{FF2B5EF4-FFF2-40B4-BE49-F238E27FC236}">
                <a16:creationId xmlns:a16="http://schemas.microsoft.com/office/drawing/2014/main" id="{605A49DA-A867-4D32-B71E-AEBA65BFE184}"/>
              </a:ext>
            </a:extLst>
          </p:cNvPr>
          <p:cNvPicPr>
            <a:picLocks noChangeAspect="1"/>
          </p:cNvPicPr>
          <p:nvPr/>
        </p:nvPicPr>
        <p:blipFill>
          <a:blip r:embed="rId4"/>
          <a:stretch>
            <a:fillRect/>
          </a:stretch>
        </p:blipFill>
        <p:spPr>
          <a:xfrm>
            <a:off x="6993193" y="1978404"/>
            <a:ext cx="4993800" cy="4139967"/>
          </a:xfrm>
          <a:prstGeom prst="rect">
            <a:avLst/>
          </a:prstGeom>
        </p:spPr>
      </p:pic>
    </p:spTree>
    <p:extLst>
      <p:ext uri="{BB962C8B-B14F-4D97-AF65-F5344CB8AC3E}">
        <p14:creationId xmlns:p14="http://schemas.microsoft.com/office/powerpoint/2010/main" val="239520493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la">
  <a:themeElements>
    <a:clrScheme name="Pala">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Pala">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la">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docProps/app.xml><?xml version="1.0" encoding="utf-8"?>
<Properties xmlns="http://schemas.openxmlformats.org/officeDocument/2006/extended-properties" xmlns:vt="http://schemas.openxmlformats.org/officeDocument/2006/docPropsVTypes">
  <Template>TM04033929[[fn=Pala]]</Template>
  <TotalTime>0</TotalTime>
  <Words>1108</Words>
  <Application>Microsoft Office PowerPoint</Application>
  <PresentationFormat>Szélesvásznú</PresentationFormat>
  <Paragraphs>55</Paragraphs>
  <Slides>11</Slides>
  <Notes>0</Notes>
  <HiddenSlides>0</HiddenSlides>
  <MMClips>0</MMClips>
  <ScaleCrop>false</ScaleCrop>
  <HeadingPairs>
    <vt:vector size="6" baseType="variant">
      <vt:variant>
        <vt:lpstr>Használt betűtípusok</vt:lpstr>
      </vt:variant>
      <vt:variant>
        <vt:i4>4</vt:i4>
      </vt:variant>
      <vt:variant>
        <vt:lpstr>Téma</vt:lpstr>
      </vt:variant>
      <vt:variant>
        <vt:i4>1</vt:i4>
      </vt:variant>
      <vt:variant>
        <vt:lpstr>Diacímek</vt:lpstr>
      </vt:variant>
      <vt:variant>
        <vt:i4>11</vt:i4>
      </vt:variant>
    </vt:vector>
  </HeadingPairs>
  <TitlesOfParts>
    <vt:vector size="16" baseType="lpstr">
      <vt:lpstr>Arial</vt:lpstr>
      <vt:lpstr>Calisto MT</vt:lpstr>
      <vt:lpstr>Trebuchet MS</vt:lpstr>
      <vt:lpstr>Wingdings 2</vt:lpstr>
      <vt:lpstr>Pala</vt:lpstr>
      <vt:lpstr>PowerPoint-bemutató</vt:lpstr>
      <vt:lpstr>Introduction</vt:lpstr>
      <vt:lpstr>PowerPoint-bemutató</vt:lpstr>
      <vt:lpstr>Website Design</vt:lpstr>
      <vt:lpstr>Structure - web</vt:lpstr>
      <vt:lpstr>Ordering food (fast food)</vt:lpstr>
      <vt:lpstr>User creation</vt:lpstr>
      <vt:lpstr>Table reservations (fine dining)</vt:lpstr>
      <vt:lpstr>User Details – Modify, Delete, Orderhistory</vt:lpstr>
      <vt:lpstr>Technical Implementation</vt:lpstr>
      <vt:lpstr>Future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PowerPoint-bemutató</dc:title>
  <dc:creator>Balla István</dc:creator>
  <cp:lastModifiedBy>Balla István</cp:lastModifiedBy>
  <cp:revision>9</cp:revision>
  <dcterms:created xsi:type="dcterms:W3CDTF">2023-04-27T09:29:59Z</dcterms:created>
  <dcterms:modified xsi:type="dcterms:W3CDTF">2023-04-28T09:45:15Z</dcterms:modified>
</cp:coreProperties>
</file>

<file path=docProps/thumbnail.jpeg>
</file>